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5"/>
  </p:handoutMasterIdLst>
  <p:sldIdLst>
    <p:sldId id="256" r:id="rId2"/>
    <p:sldId id="257" r:id="rId3"/>
    <p:sldId id="263" r:id="rId4"/>
    <p:sldId id="258" r:id="rId5"/>
    <p:sldId id="264" r:id="rId6"/>
    <p:sldId id="259" r:id="rId7"/>
    <p:sldId id="265" r:id="rId8"/>
    <p:sldId id="260" r:id="rId9"/>
    <p:sldId id="266" r:id="rId10"/>
    <p:sldId id="261" r:id="rId11"/>
    <p:sldId id="267" r:id="rId12"/>
    <p:sldId id="262"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90C0AC-FA51-4FAD-BF74-9A636E65D1BE}" type="datetimeFigureOut">
              <a:rPr lang="en-US" smtClean="0"/>
              <a:t>1/20/2014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D3E89FC-CC2A-4A36-BB52-52E276CD9857}" type="slidenum">
              <a:rPr lang="en-US" smtClean="0"/>
              <a:t>‹#›</a:t>
            </a:fld>
            <a:endParaRPr lang="en-US"/>
          </a:p>
        </p:txBody>
      </p:sp>
    </p:spTree>
    <p:extLst>
      <p:ext uri="{BB962C8B-B14F-4D97-AF65-F5344CB8AC3E}">
        <p14:creationId xmlns:p14="http://schemas.microsoft.com/office/powerpoint/2010/main" val="340628545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EF762657-BC78-423A-9293-157CDEB42845}" type="datetimeFigureOut">
              <a:rPr lang="en-US" smtClean="0"/>
              <a:t>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B42D11F0-C22E-4D49-B07C-7F73556A2CEE}" type="slidenum">
              <a:rPr lang="en-US" smtClean="0"/>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762657-BC78-423A-9293-157CDEB42845}" type="datetimeFigureOut">
              <a:rPr lang="en-US" smtClean="0"/>
              <a:t>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D11F0-C22E-4D49-B07C-7F73556A2CE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762657-BC78-423A-9293-157CDEB42845}" type="datetimeFigureOut">
              <a:rPr lang="en-US" smtClean="0"/>
              <a:t>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D11F0-C22E-4D49-B07C-7F73556A2CE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EF762657-BC78-423A-9293-157CDEB42845}" type="datetimeFigureOut">
              <a:rPr lang="en-US" smtClean="0"/>
              <a:t>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D11F0-C22E-4D49-B07C-7F73556A2CEE}" type="slidenum">
              <a:rPr lang="en-US" smtClean="0"/>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EF762657-BC78-423A-9293-157CDEB42845}" type="datetimeFigureOut">
              <a:rPr lang="en-US" smtClean="0"/>
              <a:t>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D11F0-C22E-4D49-B07C-7F73556A2CEE}" type="slidenum">
              <a:rPr lang="en-US" smtClean="0"/>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F762657-BC78-423A-9293-157CDEB42845}" type="datetimeFigureOut">
              <a:rPr lang="en-US" smtClean="0"/>
              <a:t>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D11F0-C22E-4D49-B07C-7F73556A2CEE}" type="slidenum">
              <a:rPr lang="en-US" smtClean="0"/>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EF762657-BC78-423A-9293-157CDEB42845}" type="datetimeFigureOut">
              <a:rPr lang="en-US" smtClean="0"/>
              <a:t>1/20/2014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2D11F0-C22E-4D49-B07C-7F73556A2CEE}" type="slidenum">
              <a:rPr lang="en-US" smtClean="0"/>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EF762657-BC78-423A-9293-157CDEB42845}" type="datetimeFigureOut">
              <a:rPr lang="en-US" smtClean="0"/>
              <a:t>1/20/2014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2D11F0-C22E-4D49-B07C-7F73556A2CEE}" type="slidenum">
              <a:rPr lang="en-US" smtClean="0"/>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762657-BC78-423A-9293-157CDEB42845}" type="datetimeFigureOut">
              <a:rPr lang="en-US" smtClean="0"/>
              <a:t>1/20/2014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2D11F0-C22E-4D49-B07C-7F73556A2CE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EF762657-BC78-423A-9293-157CDEB42845}" type="datetimeFigureOut">
              <a:rPr lang="en-US" smtClean="0"/>
              <a:t>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D11F0-C22E-4D49-B07C-7F73556A2CEE}" type="slidenum">
              <a:rPr lang="en-US" smtClean="0"/>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EF762657-BC78-423A-9293-157CDEB42845}" type="datetimeFigureOut">
              <a:rPr lang="en-US" smtClean="0"/>
              <a:t>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D11F0-C22E-4D49-B07C-7F73556A2CEE}" type="slidenum">
              <a:rPr lang="en-US" smtClean="0"/>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EF762657-BC78-423A-9293-157CDEB42845}" type="datetimeFigureOut">
              <a:rPr lang="en-US" smtClean="0"/>
              <a:t>1/20/2014</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B42D11F0-C22E-4D49-B07C-7F73556A2CE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How the United States came to occupy the West</a:t>
            </a:r>
            <a:endParaRPr lang="en-US" dirty="0"/>
          </a:p>
        </p:txBody>
      </p:sp>
      <p:sp>
        <p:nvSpPr>
          <p:cNvPr id="2" name="Title 1"/>
          <p:cNvSpPr>
            <a:spLocks noGrp="1"/>
          </p:cNvSpPr>
          <p:nvPr>
            <p:ph type="title"/>
          </p:nvPr>
        </p:nvSpPr>
        <p:spPr/>
        <p:txBody>
          <a:bodyPr/>
          <a:lstStyle/>
          <a:p>
            <a:r>
              <a:rPr lang="en-US" dirty="0" smtClean="0"/>
              <a:t>Settling the Western Frontier: 1865 - 1890</a:t>
            </a:r>
            <a:endParaRPr lang="en-US" dirty="0"/>
          </a:p>
        </p:txBody>
      </p:sp>
    </p:spTree>
    <p:extLst>
      <p:ext uri="{BB962C8B-B14F-4D97-AF65-F5344CB8AC3E}">
        <p14:creationId xmlns:p14="http://schemas.microsoft.com/office/powerpoint/2010/main" val="26258090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Categories, Categorize.</a:t>
            </a:r>
            <a:endParaRPr lang="en-US" dirty="0"/>
          </a:p>
        </p:txBody>
      </p:sp>
      <p:sp>
        <p:nvSpPr>
          <p:cNvPr id="5" name="Content Placeholder 4"/>
          <p:cNvSpPr>
            <a:spLocks noGrp="1"/>
          </p:cNvSpPr>
          <p:nvPr>
            <p:ph sz="quarter" idx="13"/>
          </p:nvPr>
        </p:nvSpPr>
        <p:spPr>
          <a:xfrm>
            <a:off x="276225" y="1298448"/>
            <a:ext cx="3152775" cy="4937760"/>
          </a:xfrm>
        </p:spPr>
        <p:txBody>
          <a:bodyPr>
            <a:normAutofit fontScale="92500" lnSpcReduction="10000"/>
          </a:bodyPr>
          <a:lstStyle/>
          <a:p>
            <a:pPr marL="0" indent="0">
              <a:buNone/>
            </a:pPr>
            <a:endParaRPr lang="en-US" dirty="0" smtClean="0"/>
          </a:p>
          <a:p>
            <a:pPr marL="0" indent="0">
              <a:buNone/>
            </a:pPr>
            <a:endParaRPr lang="en-US" dirty="0"/>
          </a:p>
          <a:p>
            <a:pPr marL="0" indent="0">
              <a:buNone/>
            </a:pPr>
            <a:r>
              <a:rPr lang="en-US" dirty="0" smtClean="0"/>
              <a:t>Once you have completed all eight (8)  of your sentences describing the relationships between the stakeholders on the Western Frontier, you will need to thoughtfully categorize each of the relationships you have articulated.  You will design either two or three (2 or 3) categories, title them, and then place each of your eight (8) sentences into one of the categories.</a:t>
            </a:r>
          </a:p>
        </p:txBody>
      </p:sp>
      <p:sp>
        <p:nvSpPr>
          <p:cNvPr id="6" name="Content Placeholder 5"/>
          <p:cNvSpPr>
            <a:spLocks noGrp="1"/>
          </p:cNvSpPr>
          <p:nvPr>
            <p:ph sz="quarter" idx="14"/>
          </p:nvPr>
        </p:nvSpPr>
        <p:spPr>
          <a:xfrm>
            <a:off x="4615815" y="1298448"/>
            <a:ext cx="4251960" cy="5483352"/>
          </a:xfrm>
        </p:spPr>
        <p:txBody>
          <a:bodyPr>
            <a:normAutofit/>
          </a:bodyPr>
          <a:lstStyle/>
          <a:p>
            <a:r>
              <a:rPr lang="en-US" dirty="0" smtClean="0"/>
              <a:t>Category “A”</a:t>
            </a:r>
          </a:p>
          <a:p>
            <a:endParaRPr lang="en-US" dirty="0"/>
          </a:p>
          <a:p>
            <a:endParaRPr lang="en-US" dirty="0" smtClean="0"/>
          </a:p>
          <a:p>
            <a:pPr marL="0" indent="0">
              <a:buNone/>
            </a:pPr>
            <a:endParaRPr lang="en-US" dirty="0" smtClean="0"/>
          </a:p>
          <a:p>
            <a:pPr marL="0" indent="0">
              <a:buNone/>
            </a:pPr>
            <a:endParaRPr lang="en-US" dirty="0" smtClean="0"/>
          </a:p>
          <a:p>
            <a:r>
              <a:rPr lang="en-US" dirty="0" smtClean="0"/>
              <a:t>Category “B”</a:t>
            </a:r>
          </a:p>
          <a:p>
            <a:endParaRPr lang="en-US" dirty="0"/>
          </a:p>
          <a:p>
            <a:endParaRPr lang="en-US" dirty="0" smtClean="0"/>
          </a:p>
          <a:p>
            <a:endParaRPr lang="en-US" dirty="0"/>
          </a:p>
          <a:p>
            <a:endParaRPr lang="en-US" dirty="0" smtClean="0"/>
          </a:p>
          <a:p>
            <a:pPr marL="0" indent="0">
              <a:buNone/>
            </a:pPr>
            <a:endParaRPr lang="en-US" dirty="0" smtClean="0"/>
          </a:p>
          <a:p>
            <a:r>
              <a:rPr lang="en-US" dirty="0" smtClean="0"/>
              <a:t>Category “C” * - if necessary.</a:t>
            </a:r>
            <a:endParaRPr lang="en-US" dirty="0"/>
          </a:p>
        </p:txBody>
      </p:sp>
      <p:sp>
        <p:nvSpPr>
          <p:cNvPr id="8" name="Rounded Rectangle 7"/>
          <p:cNvSpPr/>
          <p:nvPr/>
        </p:nvSpPr>
        <p:spPr>
          <a:xfrm>
            <a:off x="4800600" y="1752600"/>
            <a:ext cx="3581400" cy="13716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9" name="Rounded Rectangle 8"/>
          <p:cNvSpPr/>
          <p:nvPr/>
        </p:nvSpPr>
        <p:spPr>
          <a:xfrm>
            <a:off x="4800600" y="3810000"/>
            <a:ext cx="3657600" cy="1524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ounded Rectangle 9"/>
          <p:cNvSpPr/>
          <p:nvPr/>
        </p:nvSpPr>
        <p:spPr>
          <a:xfrm>
            <a:off x="4800600" y="5943600"/>
            <a:ext cx="3657600" cy="533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2" name="Straight Arrow Connector 11"/>
          <p:cNvCxnSpPr/>
          <p:nvPr/>
        </p:nvCxnSpPr>
        <p:spPr>
          <a:xfrm flipV="1">
            <a:off x="3200400" y="2590800"/>
            <a:ext cx="1828800" cy="213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200400" y="4724400"/>
            <a:ext cx="2514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200400" y="4724400"/>
            <a:ext cx="2057400" cy="148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6808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600" dirty="0" smtClean="0"/>
              <a:t>Categories; Categorize.</a:t>
            </a:r>
            <a:endParaRPr lang="en-US" sz="3600"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131554" y="533400"/>
            <a:ext cx="4352755" cy="5702300"/>
          </a:xfrm>
        </p:spPr>
      </p:pic>
      <p:sp>
        <p:nvSpPr>
          <p:cNvPr id="6" name="Text Placeholder 5"/>
          <p:cNvSpPr>
            <a:spLocks noGrp="1"/>
          </p:cNvSpPr>
          <p:nvPr>
            <p:ph type="body" sz="half" idx="2"/>
          </p:nvPr>
        </p:nvSpPr>
        <p:spPr/>
        <p:txBody>
          <a:bodyPr>
            <a:normAutofit fontScale="92500" lnSpcReduction="10000"/>
          </a:bodyPr>
          <a:lstStyle/>
          <a:p>
            <a:pPr marL="285750" indent="-285750">
              <a:buFont typeface="Wingdings" pitchFamily="2" charset="2"/>
              <a:buChar char="Ø"/>
            </a:pPr>
            <a:endParaRPr lang="en-US" dirty="0" smtClean="0"/>
          </a:p>
          <a:p>
            <a:pPr marL="285750" indent="-285750">
              <a:buFont typeface="Wingdings" pitchFamily="2" charset="2"/>
              <a:buChar char="Ø"/>
            </a:pPr>
            <a:r>
              <a:rPr lang="en-US" dirty="0" smtClean="0"/>
              <a:t>Groups in Violent Conflict</a:t>
            </a:r>
          </a:p>
          <a:p>
            <a:pPr marL="285750" indent="-285750">
              <a:buFont typeface="Wingdings" pitchFamily="2" charset="2"/>
              <a:buChar char="Ø"/>
            </a:pPr>
            <a:endParaRPr lang="en-US" dirty="0"/>
          </a:p>
          <a:p>
            <a:pPr marL="285750" indent="-285750">
              <a:buFont typeface="Wingdings" pitchFamily="2" charset="2"/>
              <a:buChar char="Ø"/>
            </a:pPr>
            <a:r>
              <a:rPr lang="en-US" dirty="0" smtClean="0"/>
              <a:t>Cooperative Inhabitants of the Western Frontier</a:t>
            </a:r>
          </a:p>
          <a:p>
            <a:pPr marL="285750" indent="-285750">
              <a:buFont typeface="Wingdings" pitchFamily="2" charset="2"/>
              <a:buChar char="Ø"/>
            </a:pPr>
            <a:endParaRPr lang="en-US" dirty="0"/>
          </a:p>
          <a:p>
            <a:pPr marL="285750" indent="-285750">
              <a:buFont typeface="Wingdings" pitchFamily="2" charset="2"/>
              <a:buChar char="Ø"/>
            </a:pPr>
            <a:r>
              <a:rPr lang="en-US" dirty="0" smtClean="0"/>
              <a:t>Traders and Businessmen</a:t>
            </a:r>
          </a:p>
          <a:p>
            <a:pPr marL="285750" indent="-285750">
              <a:buFont typeface="Wingdings" pitchFamily="2" charset="2"/>
              <a:buChar char="Ø"/>
            </a:pPr>
            <a:endParaRPr lang="en-US" dirty="0"/>
          </a:p>
          <a:p>
            <a:pPr marL="285750" indent="-285750">
              <a:buFont typeface="Wingdings" pitchFamily="2" charset="2"/>
              <a:buChar char="Ø"/>
            </a:pPr>
            <a:r>
              <a:rPr lang="en-US" dirty="0" smtClean="0"/>
              <a:t>Cooperative Work Relationships</a:t>
            </a:r>
          </a:p>
          <a:p>
            <a:pPr marL="285750" indent="-285750">
              <a:buFont typeface="Wingdings" pitchFamily="2" charset="2"/>
              <a:buChar char="Ø"/>
            </a:pPr>
            <a:endParaRPr lang="en-US" dirty="0"/>
          </a:p>
          <a:p>
            <a:pPr marL="285750" indent="-285750">
              <a:buFont typeface="Wingdings" pitchFamily="2" charset="2"/>
              <a:buChar char="Ø"/>
            </a:pPr>
            <a:r>
              <a:rPr lang="en-US" dirty="0" smtClean="0"/>
              <a:t>Economic Dependency</a:t>
            </a:r>
          </a:p>
          <a:p>
            <a:pPr marL="285750" indent="-285750">
              <a:buFont typeface="Wingdings" pitchFamily="2" charset="2"/>
              <a:buChar char="Ø"/>
            </a:pPr>
            <a:endParaRPr lang="en-US" dirty="0"/>
          </a:p>
          <a:p>
            <a:pPr marL="285750" indent="-285750">
              <a:buFont typeface="Wingdings" pitchFamily="2" charset="2"/>
              <a:buChar char="Ø"/>
            </a:pPr>
            <a:r>
              <a:rPr lang="en-US" dirty="0" smtClean="0"/>
              <a:t>Competition for Limited Resources. </a:t>
            </a:r>
          </a:p>
          <a:p>
            <a:pPr marL="285750" indent="-285750">
              <a:buFont typeface="Wingdings" pitchFamily="2" charset="2"/>
              <a:buChar char="Ø"/>
            </a:pPr>
            <a:endParaRPr lang="en-US" dirty="0"/>
          </a:p>
          <a:p>
            <a:pPr marL="285750" indent="-285750">
              <a:buFont typeface="Wingdings" pitchFamily="2" charset="2"/>
              <a:buChar char="Ø"/>
            </a:pPr>
            <a:r>
              <a:rPr lang="en-US" dirty="0" smtClean="0"/>
              <a:t>National Rivalries</a:t>
            </a:r>
            <a:endParaRPr lang="en-US" dirty="0"/>
          </a:p>
        </p:txBody>
      </p:sp>
    </p:spTree>
    <p:extLst>
      <p:ext uri="{BB962C8B-B14F-4D97-AF65-F5344CB8AC3E}">
        <p14:creationId xmlns:p14="http://schemas.microsoft.com/office/powerpoint/2010/main" val="16154927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solidFill>
              </a:rPr>
              <a:t>GENERALIZATIONS</a:t>
            </a:r>
            <a:endParaRPr lang="en-US" dirty="0">
              <a:solidFill>
                <a:schemeClr val="bg1"/>
              </a:solidFill>
            </a:endParaRPr>
          </a:p>
        </p:txBody>
      </p:sp>
      <p:sp>
        <p:nvSpPr>
          <p:cNvPr id="6" name="Text Placeholder 5"/>
          <p:cNvSpPr>
            <a:spLocks noGrp="1"/>
          </p:cNvSpPr>
          <p:nvPr>
            <p:ph type="body" sz="half" idx="2"/>
          </p:nvPr>
        </p:nvSpPr>
        <p:spPr>
          <a:xfrm>
            <a:off x="276224" y="1539240"/>
            <a:ext cx="2834640" cy="5090160"/>
          </a:xfrm>
        </p:spPr>
        <p:txBody>
          <a:bodyPr>
            <a:normAutofit/>
          </a:bodyPr>
          <a:lstStyle/>
          <a:p>
            <a:r>
              <a:rPr lang="en-US" dirty="0"/>
              <a:t>If you had to distill this entire conversation down to one major </a:t>
            </a:r>
            <a:r>
              <a:rPr lang="en-US" dirty="0" smtClean="0"/>
              <a:t>point, </a:t>
            </a:r>
            <a:r>
              <a:rPr lang="en-US" dirty="0"/>
              <a:t>what </a:t>
            </a:r>
            <a:r>
              <a:rPr lang="en-US" dirty="0" smtClean="0"/>
              <a:t>generalization would you make about the Western Frontier?   Are there universal truths about the Western Frontier which emerged </a:t>
            </a:r>
            <a:r>
              <a:rPr lang="en-US" dirty="0"/>
              <a:t>from our </a:t>
            </a:r>
            <a:r>
              <a:rPr lang="en-US" dirty="0" smtClean="0"/>
              <a:t>discussions about </a:t>
            </a:r>
            <a:r>
              <a:rPr lang="en-US" dirty="0"/>
              <a:t>the </a:t>
            </a:r>
            <a:r>
              <a:rPr lang="en-US" dirty="0" smtClean="0"/>
              <a:t>relationships between diverse peoples in the West?  </a:t>
            </a:r>
            <a:r>
              <a:rPr lang="en-US" dirty="0"/>
              <a:t>Is </a:t>
            </a:r>
            <a:r>
              <a:rPr lang="en-US" dirty="0" smtClean="0"/>
              <a:t>your </a:t>
            </a:r>
            <a:r>
              <a:rPr lang="en-US" dirty="0"/>
              <a:t>generalization surprising?  Is it a positive and inspiring statement about the Western Frontier, or a discouraging, negative statement?  </a:t>
            </a:r>
            <a:r>
              <a:rPr lang="en-US" dirty="0" smtClean="0"/>
              <a:t>How could we summarize this discussion in a sentence or two?</a:t>
            </a:r>
            <a:endParaRPr lang="en-US" dirty="0"/>
          </a:p>
        </p:txBody>
      </p:sp>
      <p:pic>
        <p:nvPicPr>
          <p:cNvPr id="12" name="Content Placeholder 11"/>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143674" y="533400"/>
            <a:ext cx="4328514" cy="5702300"/>
          </a:xfrm>
        </p:spPr>
      </p:pic>
    </p:spTree>
    <p:extLst>
      <p:ext uri="{BB962C8B-B14F-4D97-AF65-F5344CB8AC3E}">
        <p14:creationId xmlns:p14="http://schemas.microsoft.com/office/powerpoint/2010/main" val="13687345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t>Generalizations About the Settlement of the Western Frontier in American History</a:t>
            </a:r>
            <a:endParaRPr lang="en-US" dirty="0"/>
          </a:p>
        </p:txBody>
      </p:sp>
      <p:sp>
        <p:nvSpPr>
          <p:cNvPr id="6" name="Content Placeholder 5"/>
          <p:cNvSpPr>
            <a:spLocks noGrp="1"/>
          </p:cNvSpPr>
          <p:nvPr>
            <p:ph sz="quarter" idx="13"/>
          </p:nvPr>
        </p:nvSpPr>
        <p:spPr/>
        <p:txBody>
          <a:bodyPr>
            <a:normAutofit fontScale="92500" lnSpcReduction="20000"/>
          </a:bodyPr>
          <a:lstStyle/>
          <a:p>
            <a:pPr marL="0" indent="0">
              <a:buNone/>
            </a:pPr>
            <a:endParaRPr lang="en-US" dirty="0"/>
          </a:p>
          <a:p>
            <a:pPr marL="342900" indent="-342900">
              <a:buFont typeface="Wingdings" pitchFamily="2" charset="2"/>
              <a:buChar char="v"/>
            </a:pPr>
            <a:r>
              <a:rPr lang="en-US" dirty="0" smtClean="0"/>
              <a:t>The Western Frontier was settled by the cooperative efforts and superior work ethic of diverse peoples. </a:t>
            </a:r>
          </a:p>
          <a:p>
            <a:pPr marL="342900" indent="-342900">
              <a:buFont typeface="Wingdings" pitchFamily="2" charset="2"/>
              <a:buChar char="v"/>
            </a:pPr>
            <a:endParaRPr lang="en-US" dirty="0"/>
          </a:p>
          <a:p>
            <a:pPr marL="342900" indent="-342900">
              <a:buFont typeface="Wingdings" pitchFamily="2" charset="2"/>
              <a:buChar char="v"/>
            </a:pPr>
            <a:r>
              <a:rPr lang="en-US" dirty="0" smtClean="0"/>
              <a:t>The Western Frontier was a place of violent conflict between American settlers, the United States Military, and their rivals. </a:t>
            </a:r>
          </a:p>
          <a:p>
            <a:pPr marL="342900" indent="-342900">
              <a:buFont typeface="Wingdings" pitchFamily="2" charset="2"/>
              <a:buChar char="v"/>
            </a:pPr>
            <a:endParaRPr lang="en-US" dirty="0"/>
          </a:p>
          <a:p>
            <a:pPr marL="342900" indent="-342900">
              <a:buFont typeface="Wingdings" pitchFamily="2" charset="2"/>
              <a:buChar char="v"/>
            </a:pPr>
            <a:r>
              <a:rPr lang="en-US" dirty="0" smtClean="0"/>
              <a:t>Advancements in transportation and communication during the mid to late 19</a:t>
            </a:r>
            <a:r>
              <a:rPr lang="en-US" baseline="30000" dirty="0" smtClean="0"/>
              <a:t>th</a:t>
            </a:r>
            <a:r>
              <a:rPr lang="en-US" dirty="0" smtClean="0"/>
              <a:t> Century allowed the US territories and states on the Western Frontier to stay connected with national government in the East.</a:t>
            </a:r>
          </a:p>
          <a:p>
            <a:pPr marL="342900" indent="-342900">
              <a:buFont typeface="Wingdings" pitchFamily="2" charset="2"/>
              <a:buChar char="v"/>
            </a:pPr>
            <a:endParaRPr lang="en-US" dirty="0"/>
          </a:p>
          <a:p>
            <a:pPr marL="342900" indent="-342900">
              <a:buFont typeface="Wingdings" pitchFamily="2" charset="2"/>
              <a:buChar char="v"/>
            </a:pPr>
            <a:r>
              <a:rPr lang="en-US" dirty="0" smtClean="0"/>
              <a:t>Racism and violence played a prominent role in the history of the Western Frontier.</a:t>
            </a:r>
          </a:p>
          <a:p>
            <a:pPr marL="342900" indent="-342900">
              <a:buFont typeface="Wingdings" pitchFamily="2" charset="2"/>
              <a:buChar char="v"/>
            </a:pPr>
            <a:endParaRPr lang="en-US" dirty="0"/>
          </a:p>
          <a:p>
            <a:pPr marL="342900" indent="-342900">
              <a:buFont typeface="Wingdings" pitchFamily="2" charset="2"/>
              <a:buChar char="v"/>
            </a:pPr>
            <a:r>
              <a:rPr lang="en-US" dirty="0" smtClean="0"/>
              <a:t>Economic opportunity and political liberty encouraged immigration to the Western Frontier during the 19</a:t>
            </a:r>
            <a:r>
              <a:rPr lang="en-US" baseline="30000" dirty="0" smtClean="0"/>
              <a:t>th</a:t>
            </a:r>
            <a:r>
              <a:rPr lang="en-US" dirty="0" smtClean="0"/>
              <a:t> Century.</a:t>
            </a:r>
            <a:endParaRPr lang="en-US" dirty="0"/>
          </a:p>
        </p:txBody>
      </p:sp>
    </p:spTree>
    <p:extLst>
      <p:ext uri="{BB962C8B-B14F-4D97-AF65-F5344CB8AC3E}">
        <p14:creationId xmlns:p14="http://schemas.microsoft.com/office/powerpoint/2010/main" val="2397982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Settling the Western Frontier, 1865 - 1890</a:t>
            </a:r>
            <a:endParaRPr lang="en-US" dirty="0"/>
          </a:p>
        </p:txBody>
      </p:sp>
      <p:sp>
        <p:nvSpPr>
          <p:cNvPr id="3" name="Content Placeholder 2"/>
          <p:cNvSpPr>
            <a:spLocks noGrp="1"/>
          </p:cNvSpPr>
          <p:nvPr>
            <p:ph sz="quarter" idx="13"/>
          </p:nvPr>
        </p:nvSpPr>
        <p:spPr/>
        <p:txBody>
          <a:bodyPr/>
          <a:lstStyle/>
          <a:p>
            <a:pPr marL="0" indent="0" algn="ctr">
              <a:buNone/>
            </a:pPr>
            <a:endParaRPr lang="en-US" dirty="0" smtClean="0"/>
          </a:p>
          <a:p>
            <a:pPr marL="0" indent="0" algn="ctr">
              <a:buNone/>
            </a:pPr>
            <a:endParaRPr lang="en-US" dirty="0"/>
          </a:p>
          <a:p>
            <a:pPr marL="342900" indent="-342900">
              <a:buFont typeface="Wingdings" pitchFamily="2" charset="2"/>
              <a:buChar char="v"/>
            </a:pPr>
            <a:r>
              <a:rPr lang="en-US" dirty="0"/>
              <a:t>What is a “Frontier”? </a:t>
            </a:r>
            <a:endParaRPr lang="en-US" dirty="0" smtClean="0"/>
          </a:p>
          <a:p>
            <a:pPr marL="342900" indent="-342900">
              <a:buFont typeface="Wingdings" pitchFamily="2" charset="2"/>
              <a:buChar char="v"/>
            </a:pPr>
            <a:endParaRPr lang="en-US" dirty="0"/>
          </a:p>
          <a:p>
            <a:pPr marL="342900" indent="-342900">
              <a:buFont typeface="Wingdings" pitchFamily="2" charset="2"/>
              <a:buChar char="v"/>
            </a:pPr>
            <a:r>
              <a:rPr lang="en-US" dirty="0" smtClean="0"/>
              <a:t>Where </a:t>
            </a:r>
            <a:r>
              <a:rPr lang="en-US" dirty="0"/>
              <a:t>was the “American Frontier”?  </a:t>
            </a:r>
            <a:endParaRPr lang="en-US" dirty="0" smtClean="0"/>
          </a:p>
          <a:p>
            <a:pPr marL="342900" indent="-342900">
              <a:buFont typeface="Wingdings" pitchFamily="2" charset="2"/>
              <a:buChar char="v"/>
            </a:pPr>
            <a:endParaRPr lang="en-US" dirty="0" smtClean="0"/>
          </a:p>
          <a:p>
            <a:pPr marL="342900" indent="-342900">
              <a:buFont typeface="Wingdings" pitchFamily="2" charset="2"/>
              <a:buChar char="v"/>
            </a:pPr>
            <a:r>
              <a:rPr lang="en-US" dirty="0" smtClean="0"/>
              <a:t>Can </a:t>
            </a:r>
            <a:r>
              <a:rPr lang="en-US" dirty="0"/>
              <a:t>we </a:t>
            </a:r>
            <a:r>
              <a:rPr lang="en-US" dirty="0" smtClean="0"/>
              <a:t>identify </a:t>
            </a:r>
            <a:r>
              <a:rPr lang="en-US" dirty="0"/>
              <a:t>or define the frontier simply as a place geographically, or is it something else, something less palpable? </a:t>
            </a:r>
          </a:p>
          <a:p>
            <a:pPr marL="0" indent="0">
              <a:buNone/>
            </a:pPr>
            <a:endParaRPr lang="en-US" dirty="0" smtClean="0"/>
          </a:p>
        </p:txBody>
      </p:sp>
    </p:spTree>
    <p:extLst>
      <p:ext uri="{BB962C8B-B14F-4D97-AF65-F5344CB8AC3E}">
        <p14:creationId xmlns:p14="http://schemas.microsoft.com/office/powerpoint/2010/main" val="3553309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Frontier”</a:t>
            </a:r>
            <a:endParaRPr lang="en-US" dirty="0"/>
          </a:p>
        </p:txBody>
      </p:sp>
      <p:sp>
        <p:nvSpPr>
          <p:cNvPr id="6" name="Content Placeholder 5"/>
          <p:cNvSpPr>
            <a:spLocks noGrp="1"/>
          </p:cNvSpPr>
          <p:nvPr>
            <p:ph sz="quarter" idx="14"/>
          </p:nvPr>
        </p:nvSpPr>
        <p:spPr>
          <a:xfrm>
            <a:off x="3775935" y="533400"/>
            <a:ext cx="5063266" cy="6096000"/>
          </a:xfrm>
        </p:spPr>
        <p:txBody>
          <a:bodyPr>
            <a:normAutofit fontScale="85000" lnSpcReduction="10000"/>
          </a:bodyPr>
          <a:lstStyle/>
          <a:p>
            <a:pPr marL="342900" indent="-342900">
              <a:buFont typeface="Wingdings" pitchFamily="2" charset="2"/>
              <a:buChar char="v"/>
            </a:pPr>
            <a:r>
              <a:rPr lang="en-US" dirty="0" smtClean="0"/>
              <a:t>During the 19</a:t>
            </a:r>
            <a:r>
              <a:rPr lang="en-US" baseline="30000" dirty="0" smtClean="0"/>
              <a:t>th</a:t>
            </a:r>
            <a:r>
              <a:rPr lang="en-US" dirty="0" smtClean="0"/>
              <a:t> Century, the Frontier in the American West might have been almost anywhere west of the Mississippi River. </a:t>
            </a:r>
          </a:p>
          <a:p>
            <a:pPr marL="342900" indent="-342900">
              <a:buFont typeface="Wingdings" pitchFamily="2" charset="2"/>
              <a:buChar char="v"/>
            </a:pPr>
            <a:r>
              <a:rPr lang="en-US" dirty="0" smtClean="0"/>
              <a:t>The location of the Frontier, however, varies according to time and place.  During the 1760s, the “Frontier” might have been anywhere west of the Appalachians. By the 1840s, frontier communities had been established on the West Coast in places like California and Oregon.  It moved to the  Southwest during the mining booms of the 1850s; the Rocky Mountain region later still.   In the 1870s and beyond, isolated communities on the Great Plains were considered the “Frontier” towns.  </a:t>
            </a:r>
            <a:endParaRPr lang="en-US" dirty="0"/>
          </a:p>
          <a:p>
            <a:pPr marL="342900" indent="-342900">
              <a:buFont typeface="Wingdings" pitchFamily="2" charset="2"/>
              <a:buChar char="v"/>
            </a:pPr>
            <a:r>
              <a:rPr lang="en-US" dirty="0" smtClean="0"/>
              <a:t>All of these places have one common link, however, in that they were all communities where American settlers found themselves isolated from their Eastern heritage and cohabitating a region populated by “others”: diverse Native American Indian tribes; English settlers; Mexicans; Chinese, Japanese, or Filipino immigrants; Mormon émigrés; outcasts, misfits, and wanderers. In many ways, the “Frontier” shifted and flowed like running water, or expanded and receded like the tides.</a:t>
            </a:r>
          </a:p>
          <a:p>
            <a:pPr marL="342900" indent="-342900">
              <a:buFont typeface="Wingdings" pitchFamily="2" charset="2"/>
              <a:buChar char="v"/>
            </a:pPr>
            <a:endParaRPr lang="en-US" dirty="0"/>
          </a:p>
        </p:txBody>
      </p:sp>
      <p:sp>
        <p:nvSpPr>
          <p:cNvPr id="5" name="Text Placeholder 4"/>
          <p:cNvSpPr>
            <a:spLocks noGrp="1"/>
          </p:cNvSpPr>
          <p:nvPr>
            <p:ph type="body" sz="half" idx="2"/>
          </p:nvPr>
        </p:nvSpPr>
        <p:spPr/>
        <p:txBody>
          <a:bodyPr>
            <a:normAutofit fontScale="92500" lnSpcReduction="20000"/>
          </a:bodyPr>
          <a:lstStyle/>
          <a:p>
            <a:r>
              <a:rPr lang="en-US" dirty="0" smtClean="0"/>
              <a:t>When historians discuss a “frontier” they are usually describing a place where two unique cultures are making contact with one another.  On one side of the frontier, there is the familiar society known to its inhabitants.  On the opposite side of the frontier is the unfamiliar – the diverse, unknown, exotic, “other.”  Often, Americans have viewed the Western Frontier of the 19</a:t>
            </a:r>
            <a:r>
              <a:rPr lang="en-US" baseline="30000" dirty="0" smtClean="0"/>
              <a:t>th</a:t>
            </a:r>
            <a:r>
              <a:rPr lang="en-US" dirty="0" smtClean="0"/>
              <a:t> Century as being “unsettled,” “uncivilized,” chaotic, godless, and frightening – inhabited by cannibals or “savages.”  At times, it seems that Native Americans were not there at all when we watch shows like “Little House on the Prairie” or read passages describing “virgin forests” uninhabited and filled with limitless deposits of natural resources.  </a:t>
            </a:r>
            <a:endParaRPr lang="en-US" dirty="0"/>
          </a:p>
        </p:txBody>
      </p:sp>
    </p:spTree>
    <p:extLst>
      <p:ext uri="{BB962C8B-B14F-4D97-AF65-F5344CB8AC3E}">
        <p14:creationId xmlns:p14="http://schemas.microsoft.com/office/powerpoint/2010/main" val="2804203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were the </a:t>
            </a:r>
            <a:r>
              <a:rPr lang="en-US" i="1" u="sng" dirty="0" smtClean="0"/>
              <a:t>stakeholders</a:t>
            </a:r>
            <a:r>
              <a:rPr lang="en-US" dirty="0" smtClean="0"/>
              <a:t> on the Western Frontier in American History?</a:t>
            </a:r>
            <a:endParaRPr lang="en-US" dirty="0"/>
          </a:p>
        </p:txBody>
      </p:sp>
      <p:sp>
        <p:nvSpPr>
          <p:cNvPr id="3" name="Content Placeholder 2"/>
          <p:cNvSpPr>
            <a:spLocks noGrp="1"/>
          </p:cNvSpPr>
          <p:nvPr>
            <p:ph sz="quarter" idx="13"/>
          </p:nvPr>
        </p:nvSpPr>
        <p:spPr/>
        <p:txBody>
          <a:bodyPr/>
          <a:lstStyle/>
          <a:p>
            <a:pPr marL="0" indent="0">
              <a:buNone/>
            </a:pPr>
            <a:r>
              <a:rPr lang="en-US" u="sng" dirty="0" smtClean="0"/>
              <a:t>Stakeholders</a:t>
            </a:r>
            <a:r>
              <a:rPr lang="en-US" dirty="0" smtClean="0"/>
              <a:t>:</a:t>
            </a:r>
            <a:endParaRPr lang="en-US" dirty="0"/>
          </a:p>
        </p:txBody>
      </p:sp>
      <p:sp>
        <p:nvSpPr>
          <p:cNvPr id="6" name="Cloud 5"/>
          <p:cNvSpPr/>
          <p:nvPr/>
        </p:nvSpPr>
        <p:spPr>
          <a:xfrm>
            <a:off x="533400" y="1600200"/>
            <a:ext cx="2743200" cy="19050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276600" y="1600200"/>
            <a:ext cx="28194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075218" y="1447800"/>
            <a:ext cx="26670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762000" y="3505200"/>
            <a:ext cx="22098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533400" y="4800600"/>
            <a:ext cx="2743200" cy="1752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 Diagonal Corner Rectangle 10"/>
          <p:cNvSpPr/>
          <p:nvPr/>
        </p:nvSpPr>
        <p:spPr>
          <a:xfrm>
            <a:off x="3276600" y="4800600"/>
            <a:ext cx="2590800" cy="17526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p:cNvSpPr/>
          <p:nvPr/>
        </p:nvSpPr>
        <p:spPr>
          <a:xfrm>
            <a:off x="5867400" y="4984173"/>
            <a:ext cx="2895600" cy="18288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Quad Arrow Callout 12"/>
          <p:cNvSpPr/>
          <p:nvPr/>
        </p:nvSpPr>
        <p:spPr>
          <a:xfrm>
            <a:off x="3810000" y="3352800"/>
            <a:ext cx="1600200" cy="1447800"/>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48400" y="3124200"/>
            <a:ext cx="2493818" cy="18599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flipV="1">
            <a:off x="4953000" y="3124200"/>
            <a:ext cx="1143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3" idx="3"/>
            <a:endCxn id="14" idx="2"/>
          </p:cNvCxnSpPr>
          <p:nvPr/>
        </p:nvCxnSpPr>
        <p:spPr>
          <a:xfrm flipV="1">
            <a:off x="5410200" y="4054187"/>
            <a:ext cx="838200" cy="2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2819400" y="3124200"/>
            <a:ext cx="13716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3" idx="1"/>
            <a:endCxn id="9" idx="3"/>
          </p:cNvCxnSpPr>
          <p:nvPr/>
        </p:nvCxnSpPr>
        <p:spPr>
          <a:xfrm flipH="1">
            <a:off x="2971800" y="4076700"/>
            <a:ext cx="838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2286000" y="4419600"/>
            <a:ext cx="19050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953000" y="4419600"/>
            <a:ext cx="16764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2014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Some Stakeholders on the Western Frontier – </a:t>
            </a:r>
            <a:br>
              <a:rPr lang="en-US" u="sng" dirty="0" smtClean="0"/>
            </a:br>
            <a:endParaRPr lang="en-US" u="sng" dirty="0"/>
          </a:p>
        </p:txBody>
      </p:sp>
      <p:sp>
        <p:nvSpPr>
          <p:cNvPr id="3" name="Content Placeholder 2"/>
          <p:cNvSpPr>
            <a:spLocks noGrp="1"/>
          </p:cNvSpPr>
          <p:nvPr>
            <p:ph sz="quarter" idx="13"/>
          </p:nvPr>
        </p:nvSpPr>
        <p:spPr/>
        <p:txBody>
          <a:bodyPr numCol="3"/>
          <a:lstStyle/>
          <a:p>
            <a:r>
              <a:rPr lang="en-US" dirty="0" smtClean="0"/>
              <a:t>American Indians</a:t>
            </a:r>
          </a:p>
          <a:p>
            <a:endParaRPr lang="en-US" dirty="0" smtClean="0"/>
          </a:p>
          <a:p>
            <a:r>
              <a:rPr lang="en-US" dirty="0" smtClean="0"/>
              <a:t>American Settlers</a:t>
            </a:r>
          </a:p>
          <a:p>
            <a:endParaRPr lang="en-US" dirty="0"/>
          </a:p>
          <a:p>
            <a:r>
              <a:rPr lang="en-US" dirty="0" smtClean="0"/>
              <a:t>“</a:t>
            </a:r>
            <a:r>
              <a:rPr lang="en-US" dirty="0" err="1" smtClean="0"/>
              <a:t>Exodusters</a:t>
            </a:r>
            <a:r>
              <a:rPr lang="en-US" dirty="0" smtClean="0"/>
              <a:t>”</a:t>
            </a:r>
          </a:p>
          <a:p>
            <a:endParaRPr lang="en-US" dirty="0"/>
          </a:p>
          <a:p>
            <a:r>
              <a:rPr lang="en-US" dirty="0" smtClean="0"/>
              <a:t>Mexicans</a:t>
            </a:r>
          </a:p>
          <a:p>
            <a:endParaRPr lang="en-US" dirty="0"/>
          </a:p>
          <a:p>
            <a:r>
              <a:rPr lang="en-US" dirty="0" smtClean="0"/>
              <a:t>Mormons</a:t>
            </a:r>
          </a:p>
          <a:p>
            <a:endParaRPr lang="en-US" dirty="0"/>
          </a:p>
          <a:p>
            <a:r>
              <a:rPr lang="en-US" dirty="0" smtClean="0"/>
              <a:t>Cattle Ranchers</a:t>
            </a:r>
          </a:p>
          <a:p>
            <a:r>
              <a:rPr lang="en-US" dirty="0" smtClean="0"/>
              <a:t>Railroad Barons</a:t>
            </a:r>
          </a:p>
          <a:p>
            <a:endParaRPr lang="en-US" dirty="0"/>
          </a:p>
          <a:p>
            <a:r>
              <a:rPr lang="en-US" dirty="0" smtClean="0"/>
              <a:t>Chinese Immigrants</a:t>
            </a:r>
          </a:p>
          <a:p>
            <a:endParaRPr lang="en-US" dirty="0"/>
          </a:p>
          <a:p>
            <a:r>
              <a:rPr lang="en-US" dirty="0" smtClean="0"/>
              <a:t>Women</a:t>
            </a:r>
          </a:p>
          <a:p>
            <a:endParaRPr lang="en-US" dirty="0"/>
          </a:p>
          <a:p>
            <a:r>
              <a:rPr lang="en-US" dirty="0" smtClean="0"/>
              <a:t>Homesteaders</a:t>
            </a:r>
          </a:p>
          <a:p>
            <a:endParaRPr lang="en-US" dirty="0"/>
          </a:p>
          <a:p>
            <a:r>
              <a:rPr lang="en-US" dirty="0" smtClean="0"/>
              <a:t>French Colonists</a:t>
            </a:r>
          </a:p>
          <a:p>
            <a:endParaRPr lang="en-US" dirty="0"/>
          </a:p>
          <a:p>
            <a:r>
              <a:rPr lang="en-US" dirty="0" smtClean="0"/>
              <a:t>Russian Settlers</a:t>
            </a:r>
          </a:p>
          <a:p>
            <a:r>
              <a:rPr lang="en-US" dirty="0" smtClean="0"/>
              <a:t>English Settlers</a:t>
            </a:r>
          </a:p>
          <a:p>
            <a:endParaRPr lang="en-US" dirty="0"/>
          </a:p>
          <a:p>
            <a:r>
              <a:rPr lang="en-US" dirty="0" smtClean="0"/>
              <a:t>Great Plains Farmers</a:t>
            </a:r>
          </a:p>
          <a:p>
            <a:endParaRPr lang="en-US" dirty="0"/>
          </a:p>
          <a:p>
            <a:r>
              <a:rPr lang="en-US" dirty="0" smtClean="0"/>
              <a:t>Bankers &amp; Investors</a:t>
            </a:r>
          </a:p>
          <a:p>
            <a:endParaRPr lang="en-US" dirty="0"/>
          </a:p>
          <a:p>
            <a:r>
              <a:rPr lang="en-US" dirty="0" smtClean="0"/>
              <a:t>United States Military</a:t>
            </a:r>
          </a:p>
          <a:p>
            <a:endParaRPr lang="en-US" dirty="0"/>
          </a:p>
          <a:p>
            <a:r>
              <a:rPr lang="en-US" dirty="0" smtClean="0"/>
              <a:t>“Buffalo Soldiers” </a:t>
            </a:r>
          </a:p>
          <a:p>
            <a:endParaRPr lang="en-US" dirty="0"/>
          </a:p>
          <a:p>
            <a:r>
              <a:rPr lang="en-US" dirty="0" smtClean="0"/>
              <a:t>Miners and Workers</a:t>
            </a:r>
            <a:endParaRPr lang="en-US" dirty="0"/>
          </a:p>
        </p:txBody>
      </p:sp>
    </p:spTree>
    <p:extLst>
      <p:ext uri="{BB962C8B-B14F-4D97-AF65-F5344CB8AC3E}">
        <p14:creationId xmlns:p14="http://schemas.microsoft.com/office/powerpoint/2010/main" val="2241733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Visions of Prosperity and Freedom on America’s Western Frontier - </a:t>
            </a:r>
            <a:endParaRPr lang="en-US" dirty="0"/>
          </a:p>
        </p:txBody>
      </p:sp>
      <p:sp>
        <p:nvSpPr>
          <p:cNvPr id="3" name="Content Placeholder 2"/>
          <p:cNvSpPr>
            <a:spLocks noGrp="1"/>
          </p:cNvSpPr>
          <p:nvPr>
            <p:ph sz="quarter" idx="13"/>
          </p:nvPr>
        </p:nvSpPr>
        <p:spPr/>
        <p:txBody>
          <a:bodyPr>
            <a:normAutofit fontScale="85000" lnSpcReduction="20000"/>
          </a:bodyPr>
          <a:lstStyle/>
          <a:p>
            <a:pPr marL="0" indent="0">
              <a:buNone/>
            </a:pPr>
            <a:endParaRPr lang="en-US" dirty="0" smtClean="0"/>
          </a:p>
          <a:p>
            <a:pPr marL="0" indent="0">
              <a:buNone/>
            </a:pPr>
            <a:endParaRPr lang="en-US" dirty="0"/>
          </a:p>
          <a:p>
            <a:pPr marL="342900" indent="-342900">
              <a:buFont typeface="Wingdings" pitchFamily="2" charset="2"/>
              <a:buChar char="v"/>
            </a:pPr>
            <a:r>
              <a:rPr lang="en-US" dirty="0" smtClean="0"/>
              <a:t>Why did this group of Americans (or non-Americans) resolve to live on the Western Frontier?</a:t>
            </a:r>
          </a:p>
          <a:p>
            <a:pPr marL="342900" indent="-342900">
              <a:buFont typeface="Wingdings" pitchFamily="2" charset="2"/>
              <a:buChar char="v"/>
            </a:pPr>
            <a:endParaRPr lang="en-US" dirty="0"/>
          </a:p>
          <a:p>
            <a:pPr marL="342900" indent="-342900">
              <a:buFont typeface="Wingdings" pitchFamily="2" charset="2"/>
              <a:buChar char="v"/>
            </a:pPr>
            <a:r>
              <a:rPr lang="en-US" dirty="0" smtClean="0"/>
              <a:t>What did this group of Americans (or non-Americans) hope to accomplish on the Western Frontier?</a:t>
            </a:r>
          </a:p>
          <a:p>
            <a:pPr marL="342900" indent="-342900">
              <a:buFont typeface="Wingdings" pitchFamily="2" charset="2"/>
              <a:buChar char="v"/>
            </a:pPr>
            <a:endParaRPr lang="en-US" dirty="0"/>
          </a:p>
          <a:p>
            <a:pPr marL="342900" indent="-342900">
              <a:buFont typeface="Wingdings" pitchFamily="2" charset="2"/>
              <a:buChar char="v"/>
            </a:pPr>
            <a:r>
              <a:rPr lang="en-US" dirty="0" smtClean="0"/>
              <a:t>What advantages did the Western Frontier offer these people to encourage prosperity and independence?</a:t>
            </a:r>
          </a:p>
          <a:p>
            <a:pPr marL="342900" indent="-342900">
              <a:buFont typeface="Wingdings" pitchFamily="2" charset="2"/>
              <a:buChar char="v"/>
            </a:pPr>
            <a:endParaRPr lang="en-US" dirty="0"/>
          </a:p>
          <a:p>
            <a:pPr marL="342900" indent="-342900">
              <a:buFont typeface="Wingdings" pitchFamily="2" charset="2"/>
              <a:buChar char="v"/>
            </a:pPr>
            <a:r>
              <a:rPr lang="en-US" dirty="0" smtClean="0"/>
              <a:t>Answer at least one of these questions for each of the eight (8) groups of stakeholders on the Western Frontier which you identified.</a:t>
            </a:r>
          </a:p>
          <a:p>
            <a:pPr marL="342900" indent="-342900">
              <a:buFont typeface="Wingdings" pitchFamily="2" charset="2"/>
              <a:buChar char="v"/>
            </a:pPr>
            <a:endParaRPr lang="en-US" dirty="0"/>
          </a:p>
          <a:p>
            <a:pPr marL="342900" indent="-342900">
              <a:buFont typeface="Wingdings" pitchFamily="2" charset="2"/>
              <a:buChar char="v"/>
            </a:pPr>
            <a:r>
              <a:rPr lang="en-US" dirty="0" smtClean="0"/>
              <a:t>You may also feel compelled to acknowledge that the environment was not always very hospitable towards these groups of settlers – the Western Frontier could be a hard, isolated place to live for many reasons. </a:t>
            </a:r>
          </a:p>
        </p:txBody>
      </p:sp>
    </p:spTree>
    <p:extLst>
      <p:ext uri="{BB962C8B-B14F-4D97-AF65-F5344CB8AC3E}">
        <p14:creationId xmlns:p14="http://schemas.microsoft.com/office/powerpoint/2010/main" val="3693770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u="sng" dirty="0" smtClean="0"/>
              <a:t>Stakeholders on the Western Frontier</a:t>
            </a:r>
            <a:endParaRPr lang="en-US" u="sng" dirty="0"/>
          </a:p>
        </p:txBody>
      </p:sp>
      <p:sp>
        <p:nvSpPr>
          <p:cNvPr id="6" name="Content Placeholder 5"/>
          <p:cNvSpPr>
            <a:spLocks noGrp="1"/>
          </p:cNvSpPr>
          <p:nvPr>
            <p:ph sz="quarter" idx="13"/>
          </p:nvPr>
        </p:nvSpPr>
        <p:spPr>
          <a:xfrm>
            <a:off x="276224" y="1810512"/>
            <a:ext cx="4371975" cy="4514088"/>
          </a:xfrm>
        </p:spPr>
        <p:txBody>
          <a:bodyPr>
            <a:normAutofit lnSpcReduction="10000"/>
          </a:bodyPr>
          <a:lstStyle/>
          <a:p>
            <a:r>
              <a:rPr lang="en-US" dirty="0" smtClean="0"/>
              <a:t>Members of the Church of Jesus Christ of Latter Day Saints moved to the Western Frontier under the leadership of Brigham Young, hoping to escape persecution in the United States, where the practice of polygamy and certain other peculiarities of their faith had been reacted to violently by American communities.  When they established “Deseret,” there community near present day Salt Lake City, Utah, the territory was actually claimed by Mexico, not the United States. They had left the country!</a:t>
            </a:r>
            <a:endParaRPr lang="en-US" dirty="0"/>
          </a:p>
        </p:txBody>
      </p:sp>
      <p:sp>
        <p:nvSpPr>
          <p:cNvPr id="7" name="Content Placeholder 6"/>
          <p:cNvSpPr>
            <a:spLocks noGrp="1"/>
          </p:cNvSpPr>
          <p:nvPr>
            <p:ph sz="quarter" idx="14"/>
          </p:nvPr>
        </p:nvSpPr>
        <p:spPr>
          <a:xfrm>
            <a:off x="4615815" y="1810512"/>
            <a:ext cx="4251960" cy="4666488"/>
          </a:xfrm>
        </p:spPr>
        <p:txBody>
          <a:bodyPr>
            <a:normAutofit lnSpcReduction="10000"/>
          </a:bodyPr>
          <a:lstStyle/>
          <a:p>
            <a:r>
              <a:rPr lang="en-US" dirty="0" smtClean="0"/>
              <a:t>Railroad barons like Leland Stanford of the Central Pacific Railroad hoped to make a fortune in the west by gaining monopolies on the transportation of crops and livestock as they moved from Western farmland to Eastern markets.  When the Transcontinental Railroad was completed in May of 1869, farmers in California and cattle ranchers in Texas were able to ship their products to huge markets in Eastern cities like New York, St. Louis, Chicago, and Philadelphia – for a price, payable to Stanford!</a:t>
            </a:r>
            <a:endParaRPr lang="en-US" dirty="0"/>
          </a:p>
        </p:txBody>
      </p:sp>
      <p:sp>
        <p:nvSpPr>
          <p:cNvPr id="5" name="Text Placeholder 4"/>
          <p:cNvSpPr>
            <a:spLocks noGrp="1"/>
          </p:cNvSpPr>
          <p:nvPr>
            <p:ph type="body" sz="half" idx="2"/>
          </p:nvPr>
        </p:nvSpPr>
        <p:spPr/>
        <p:txBody>
          <a:bodyPr/>
          <a:lstStyle/>
          <a:p>
            <a:pPr algn="ctr"/>
            <a:r>
              <a:rPr lang="en-US" u="sng" dirty="0" smtClean="0"/>
              <a:t>The Mormons</a:t>
            </a:r>
            <a:endParaRPr lang="en-US" u="sng" dirty="0"/>
          </a:p>
        </p:txBody>
      </p:sp>
      <p:sp>
        <p:nvSpPr>
          <p:cNvPr id="8" name="Text Placeholder 7"/>
          <p:cNvSpPr>
            <a:spLocks noGrp="1"/>
          </p:cNvSpPr>
          <p:nvPr>
            <p:ph type="body" sz="half" idx="15"/>
          </p:nvPr>
        </p:nvSpPr>
        <p:spPr/>
        <p:txBody>
          <a:bodyPr/>
          <a:lstStyle/>
          <a:p>
            <a:pPr algn="ctr"/>
            <a:r>
              <a:rPr lang="en-US" u="sng" dirty="0" smtClean="0"/>
              <a:t>Railroad Barons</a:t>
            </a:r>
            <a:endParaRPr lang="en-US" u="sng" dirty="0"/>
          </a:p>
        </p:txBody>
      </p:sp>
    </p:spTree>
    <p:extLst>
      <p:ext uri="{BB962C8B-B14F-4D97-AF65-F5344CB8AC3E}">
        <p14:creationId xmlns:p14="http://schemas.microsoft.com/office/powerpoint/2010/main" val="1144774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Cooperation and Competition on the Western Frontier </a:t>
            </a:r>
            <a:endParaRPr lang="en-US" dirty="0"/>
          </a:p>
        </p:txBody>
      </p:sp>
      <p:sp>
        <p:nvSpPr>
          <p:cNvPr id="3" name="Content Placeholder 2"/>
          <p:cNvSpPr>
            <a:spLocks noGrp="1"/>
          </p:cNvSpPr>
          <p:nvPr>
            <p:ph sz="quarter" idx="13"/>
          </p:nvPr>
        </p:nvSpPr>
        <p:spPr/>
        <p:txBody>
          <a:bodyPr>
            <a:normAutofit lnSpcReduction="10000"/>
          </a:bodyPr>
          <a:lstStyle/>
          <a:p>
            <a:pPr marL="0" indent="0">
              <a:buNone/>
            </a:pPr>
            <a:endParaRPr lang="en-US" dirty="0" smtClean="0"/>
          </a:p>
          <a:p>
            <a:pPr marL="0" indent="0">
              <a:buNone/>
            </a:pPr>
            <a:r>
              <a:rPr lang="en-US" dirty="0" smtClean="0"/>
              <a:t>Write out at least eight (8) complete sentences which describe the relationships between the different stakeholders on the Western Frontier.</a:t>
            </a:r>
          </a:p>
          <a:p>
            <a:pPr marL="0" indent="0">
              <a:buNone/>
            </a:pPr>
            <a:endParaRPr lang="en-US" dirty="0"/>
          </a:p>
          <a:p>
            <a:pPr marL="342900" indent="-342900">
              <a:buFont typeface="Wingdings" pitchFamily="2" charset="2"/>
              <a:buChar char="Ø"/>
            </a:pPr>
            <a:r>
              <a:rPr lang="en-US" dirty="0" smtClean="0"/>
              <a:t>How did the various stakeholders on the Western Frontier come into conflict or compete for resources and prosperity in the West?</a:t>
            </a:r>
          </a:p>
          <a:p>
            <a:pPr marL="342900" indent="-342900">
              <a:buFont typeface="Wingdings" pitchFamily="2" charset="2"/>
              <a:buChar char="Ø"/>
            </a:pPr>
            <a:endParaRPr lang="en-US" dirty="0"/>
          </a:p>
          <a:p>
            <a:pPr marL="342900" indent="-342900">
              <a:buFont typeface="Wingdings" pitchFamily="2" charset="2"/>
              <a:buChar char="Ø"/>
            </a:pPr>
            <a:r>
              <a:rPr lang="en-US" dirty="0" smtClean="0"/>
              <a:t>How did the stakeholders in the West cooperate in order to survive in a hostile environment or to defend themselves versus a common enemy?</a:t>
            </a:r>
          </a:p>
          <a:p>
            <a:pPr marL="342900" indent="-342900">
              <a:buFont typeface="Wingdings" pitchFamily="2" charset="2"/>
              <a:buChar char="Ø"/>
            </a:pPr>
            <a:endParaRPr lang="en-US" dirty="0" smtClean="0"/>
          </a:p>
          <a:p>
            <a:pPr marL="342900" indent="-342900">
              <a:buFont typeface="Wingdings" pitchFamily="2" charset="2"/>
              <a:buChar char="Ø"/>
            </a:pPr>
            <a:r>
              <a:rPr lang="en-US" dirty="0" smtClean="0"/>
              <a:t>Did certain stakeholders in the West seek to isolate themselves?  Were they successful in doing so?</a:t>
            </a:r>
            <a:endParaRPr lang="en-US" dirty="0"/>
          </a:p>
        </p:txBody>
      </p:sp>
    </p:spTree>
    <p:extLst>
      <p:ext uri="{BB962C8B-B14F-4D97-AF65-F5344CB8AC3E}">
        <p14:creationId xmlns:p14="http://schemas.microsoft.com/office/powerpoint/2010/main" val="3498199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Conflict, Competition, Cooperation, and Communities on the Western Frontier</a:t>
            </a:r>
            <a:endParaRPr lang="en-US" dirty="0"/>
          </a:p>
        </p:txBody>
      </p:sp>
      <p:sp>
        <p:nvSpPr>
          <p:cNvPr id="6" name="Content Placeholder 5"/>
          <p:cNvSpPr>
            <a:spLocks noGrp="1"/>
          </p:cNvSpPr>
          <p:nvPr>
            <p:ph sz="quarter" idx="13"/>
          </p:nvPr>
        </p:nvSpPr>
        <p:spPr/>
        <p:txBody>
          <a:bodyPr/>
          <a:lstStyle/>
          <a:p>
            <a:r>
              <a:rPr lang="en-US" dirty="0" smtClean="0"/>
              <a:t>The United States Army was in violent conflict with American Indians when they began to enforce the reservation policy of the United States government.  American Indians won a bloody victory at the Battle of Little Bighorn, but the achievement was short lived; the US Army redoubled its efforts to slaughter the buffalo and coerce American Indian tribes into living on reservations so that by 1890, virtually no tribes lived on the Great Plains.</a:t>
            </a:r>
            <a:endParaRPr lang="en-US" dirty="0"/>
          </a:p>
        </p:txBody>
      </p:sp>
      <p:sp>
        <p:nvSpPr>
          <p:cNvPr id="7" name="Content Placeholder 6"/>
          <p:cNvSpPr>
            <a:spLocks noGrp="1"/>
          </p:cNvSpPr>
          <p:nvPr>
            <p:ph sz="quarter" idx="14"/>
          </p:nvPr>
        </p:nvSpPr>
        <p:spPr>
          <a:xfrm>
            <a:off x="4419600" y="1810512"/>
            <a:ext cx="4448175" cy="4425696"/>
          </a:xfrm>
        </p:spPr>
        <p:txBody>
          <a:bodyPr>
            <a:normAutofit lnSpcReduction="10000"/>
          </a:bodyPr>
          <a:lstStyle/>
          <a:p>
            <a:r>
              <a:rPr lang="en-US" dirty="0" smtClean="0"/>
              <a:t>Buffalo Soldiers primary tasks were to clear the railroad tracks and to maintain telegraph wires, to enforce the reservation policy of the United States government against Native American tribes, and to protect American settlers as they crossed the Great Plains to settle Western Frontier territories or establish homesteads. Although some American settlers maintained racist sentiments, Buffalo Soldiers hoped to prove they were worthy of full citizenship and equality through their service to the Nation. </a:t>
            </a:r>
            <a:endParaRPr lang="en-US" dirty="0"/>
          </a:p>
        </p:txBody>
      </p:sp>
      <p:sp>
        <p:nvSpPr>
          <p:cNvPr id="5" name="Text Placeholder 4"/>
          <p:cNvSpPr>
            <a:spLocks noGrp="1"/>
          </p:cNvSpPr>
          <p:nvPr>
            <p:ph type="body" sz="half" idx="2"/>
          </p:nvPr>
        </p:nvSpPr>
        <p:spPr/>
        <p:txBody>
          <a:bodyPr/>
          <a:lstStyle/>
          <a:p>
            <a:r>
              <a:rPr lang="en-US" u="sng" dirty="0" smtClean="0"/>
              <a:t>The US Army and American Indians</a:t>
            </a:r>
            <a:endParaRPr lang="en-US" u="sng" dirty="0"/>
          </a:p>
        </p:txBody>
      </p:sp>
      <p:sp>
        <p:nvSpPr>
          <p:cNvPr id="8" name="Text Placeholder 7"/>
          <p:cNvSpPr>
            <a:spLocks noGrp="1"/>
          </p:cNvSpPr>
          <p:nvPr>
            <p:ph type="body" sz="half" idx="15"/>
          </p:nvPr>
        </p:nvSpPr>
        <p:spPr>
          <a:xfrm>
            <a:off x="4615814" y="1298448"/>
            <a:ext cx="4375785" cy="509587"/>
          </a:xfrm>
        </p:spPr>
        <p:txBody>
          <a:bodyPr>
            <a:normAutofit/>
          </a:bodyPr>
          <a:lstStyle/>
          <a:p>
            <a:r>
              <a:rPr lang="en-US" u="sng" dirty="0" smtClean="0"/>
              <a:t>Buffalo Soldiers and American Settlers</a:t>
            </a:r>
            <a:endParaRPr lang="en-US" u="sng" dirty="0"/>
          </a:p>
        </p:txBody>
      </p:sp>
    </p:spTree>
    <p:extLst>
      <p:ext uri="{BB962C8B-B14F-4D97-AF65-F5344CB8AC3E}">
        <p14:creationId xmlns:p14="http://schemas.microsoft.com/office/powerpoint/2010/main" val="35772659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SOHO</Template>
  <TotalTime>292</TotalTime>
  <Words>1371</Words>
  <Application>Microsoft Office PowerPoint</Application>
  <PresentationFormat>On-screen Show (4:3)</PresentationFormat>
  <Paragraphs>126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Soho</vt:lpstr>
      <vt:lpstr>Settling the Western Frontier: 1865 - 1890</vt:lpstr>
      <vt:lpstr>Settling the Western Frontier, 1865 - 1890</vt:lpstr>
      <vt:lpstr>“The Frontier”</vt:lpstr>
      <vt:lpstr>Who were the stakeholders on the Western Frontier in American History?</vt:lpstr>
      <vt:lpstr>Some Stakeholders on the Western Frontier –  </vt:lpstr>
      <vt:lpstr>Visions of Prosperity and Freedom on America’s Western Frontier - </vt:lpstr>
      <vt:lpstr>Stakeholders on the Western Frontier</vt:lpstr>
      <vt:lpstr>Cooperation and Competition on the Western Frontier </vt:lpstr>
      <vt:lpstr>Conflict, Competition, Cooperation, and Communities on the Western Frontier</vt:lpstr>
      <vt:lpstr>Categories, Categorize.</vt:lpstr>
      <vt:lpstr>Categories; Categorize.</vt:lpstr>
      <vt:lpstr>GENERALIZATIONS</vt:lpstr>
      <vt:lpstr>Generalizations About the Settlement of the Western Frontier in American History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Adam</cp:lastModifiedBy>
  <cp:revision>17</cp:revision>
  <cp:lastPrinted>2014-01-21T02:33:46Z</cp:lastPrinted>
  <dcterms:created xsi:type="dcterms:W3CDTF">2011-06-26T23:27:02Z</dcterms:created>
  <dcterms:modified xsi:type="dcterms:W3CDTF">2014-01-21T02:46:05Z</dcterms:modified>
</cp:coreProperties>
</file>